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1850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1397c45a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71397c45a9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71397c45a9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8" name="Google Shape;218;g71397c45a9_0_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f85fa95e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7f85fa95e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7f85fa95e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1397c45a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71397c45a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f85fa95e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7f85fa95e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f85fa95e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7f85fa95ef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7f85fa95ef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1" name="Google Shape;251;g7f85fa95ef_0_5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f85fa95ef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7f85fa95e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f85fa95ef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7f85fa95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f85fa95ef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7f85fa95e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f85fa95ef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7f85fa95e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f147b83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7f147b833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7f147b833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88" name="Google Shape;288;g7f147b833b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f85fa95ef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7f85fa95e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f147b833b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7f147b833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f85fa95ef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7f85fa95ef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7f85fa95ef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09" name="Google Shape;309;g7f85fa95ef_0_13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f147b833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7f147b83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23" name="Google Shape;32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5" name="Google Shape;33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4" name="Google Shape;174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1397c45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1397c45a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71397c45a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f85fa95e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7f85fa95ef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7f85fa95ef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f85fa95e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7f85fa95ef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7f85fa95ef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f85fa95e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7f85fa95ef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7f85fa95ef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features.file-upload.errors.ph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otn.org/validate-mime-types-with-php-fileinfo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swat.com/blog/file-upload-protection-best-practic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swat.com/blog/file-upload-protection-best-practic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ini.core.php#ini.file-uploads" TargetMode="External"/><Relationship Id="rId7" Type="http://schemas.openxmlformats.org/officeDocument/2006/relationships/hyperlink" Target="https://www.php.net/manual/en/info.configuration.php#ini.max-input-tim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hp.net/manual/en/ini.core.php#ini.post-max-size" TargetMode="External"/><Relationship Id="rId5" Type="http://schemas.openxmlformats.org/officeDocument/2006/relationships/hyperlink" Target="https://www.php.net/manual/en/ini.core.php#ini.upload-tmp-dir" TargetMode="External"/><Relationship Id="rId4" Type="http://schemas.openxmlformats.org/officeDocument/2006/relationships/hyperlink" Target="https://www.php.net/manual/en/ini.core.php#ini.upload-max-filesiz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features.file-upload.post-method.ph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1"/>
              <a:t>php</a:t>
            </a: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uploading files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saving uploaded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file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Saving uploaded file</a:t>
            </a: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body" idx="1"/>
          </p:nvPr>
        </p:nvSpPr>
        <p:spPr>
          <a:xfrm>
            <a:off x="2" y="13235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after form`s submission, the file /its conent/ is stored in a temporary directory, with a temporary name, waiting to be moved to the desired server`s or project`s folder</a:t>
            </a:r>
            <a:endParaRPr sz="300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Step 1 - moving the file to desired location</a:t>
            </a: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Saving uploaded file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914400" y="1950400"/>
            <a:ext cx="10363200" cy="4574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$uploaddir = '../uploads/';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$uploadfile = $uploaddir . </a:t>
            </a:r>
            <a:r>
              <a:rPr lang="en-US" sz="1800">
                <a:solidFill>
                  <a:srgbClr val="F1C232"/>
                </a:solidFill>
              </a:rPr>
              <a:t>basename</a:t>
            </a:r>
            <a:r>
              <a:rPr lang="en-US" sz="1800">
                <a:solidFill>
                  <a:schemeClr val="dk1"/>
                </a:solidFill>
              </a:rPr>
              <a:t>(</a:t>
            </a:r>
            <a:r>
              <a:rPr lang="en-US" sz="1800">
                <a:solidFill>
                  <a:schemeClr val="lt1"/>
                </a:solidFill>
              </a:rPr>
              <a:t>$_FILES['product_image']['name']</a:t>
            </a:r>
            <a:r>
              <a:rPr lang="en-US" sz="1800">
                <a:solidFill>
                  <a:schemeClr val="dk1"/>
                </a:solidFill>
              </a:rPr>
              <a:t>);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if (</a:t>
            </a:r>
            <a:r>
              <a:rPr lang="en-US" sz="1800">
                <a:solidFill>
                  <a:srgbClr val="F1C232"/>
                </a:solidFill>
              </a:rPr>
              <a:t>move_uploaded_file</a:t>
            </a:r>
            <a:r>
              <a:rPr lang="en-US" sz="1800">
                <a:solidFill>
                  <a:schemeClr val="dk1"/>
                </a:solidFill>
              </a:rPr>
              <a:t>(</a:t>
            </a:r>
            <a:r>
              <a:rPr lang="en-US" sz="1800">
                <a:solidFill>
                  <a:schemeClr val="lt1"/>
                </a:solidFill>
              </a:rPr>
              <a:t>$_FILES['product_image']['tmp_name']</a:t>
            </a:r>
            <a:r>
              <a:rPr lang="en-US" sz="1800">
                <a:solidFill>
                  <a:schemeClr val="dk1"/>
                </a:solidFill>
              </a:rPr>
              <a:t>, $uploadfile))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echo "File is valid, and was successfully uploaded.\n";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} else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echo "Possible file upload attack!\n";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Step 2 - saving file info in data base</a:t>
            </a:r>
            <a:endParaRPr i="1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i="1">
                <a:solidFill>
                  <a:schemeClr val="dk1"/>
                </a:solidFill>
              </a:rPr>
              <a:t>filename - and repetitive data</a:t>
            </a:r>
            <a:endParaRPr sz="2400" i="1">
              <a:solidFill>
                <a:schemeClr val="dk1"/>
              </a:solidFill>
            </a:endParaRPr>
          </a:p>
          <a:p>
            <a:pPr marL="13716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i="1">
                <a:solidFill>
                  <a:schemeClr val="dk1"/>
                </a:solidFill>
              </a:rPr>
              <a:t>if all files are saved in the same folder - save folder name as part of the data about the file</a:t>
            </a: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Saving uploaded file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914400" y="3250950"/>
            <a:ext cx="10363200" cy="3146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$product_name = </a:t>
            </a:r>
            <a:r>
              <a:rPr lang="en-US" sz="1800">
                <a:solidFill>
                  <a:srgbClr val="7F6000"/>
                </a:solidFill>
              </a:rPr>
              <a:t>$_POST['product_name'];</a:t>
            </a:r>
            <a:endParaRPr sz="1800">
              <a:solidFill>
                <a:srgbClr val="7F6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$image = </a:t>
            </a:r>
            <a:r>
              <a:rPr lang="en-US" sz="1800">
                <a:solidFill>
                  <a:srgbClr val="7F6000"/>
                </a:solidFill>
              </a:rPr>
              <a:t>$uploadfile</a:t>
            </a:r>
            <a:r>
              <a:rPr lang="en-US" sz="1800">
                <a:solidFill>
                  <a:schemeClr val="dk1"/>
                </a:solidFill>
              </a:rPr>
              <a:t>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$insert_query = "INSERT INTO `products`(`product_name`, `image`) VALUES (</a:t>
            </a:r>
            <a:r>
              <a:rPr lang="en-US" sz="1800">
                <a:solidFill>
                  <a:schemeClr val="lt1"/>
                </a:solidFill>
              </a:rPr>
              <a:t>'</a:t>
            </a:r>
            <a:r>
              <a:rPr lang="en-US" sz="1800">
                <a:solidFill>
                  <a:srgbClr val="7F6000"/>
                </a:solidFill>
              </a:rPr>
              <a:t>$product_name', '$uploadfile'</a:t>
            </a:r>
            <a:r>
              <a:rPr lang="en-US" sz="1800">
                <a:solidFill>
                  <a:schemeClr val="dk1"/>
                </a:solidFill>
              </a:rPr>
              <a:t>)";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handling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file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uploads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i="1">
                <a:solidFill>
                  <a:schemeClr val="dk1"/>
                </a:solidFill>
              </a:rPr>
              <a:t>check for file upload errors</a:t>
            </a: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i="1" u="sng">
                <a:solidFill>
                  <a:schemeClr val="hlink"/>
                </a:solidFill>
                <a:hlinkClick r:id="rId3"/>
              </a:rPr>
              <a:t>List of error values and messages explained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59" name="Google Shape;259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Handling file uploads</a:t>
            </a:r>
            <a:endParaRPr/>
          </a:p>
        </p:txBody>
      </p:sp>
      <p:sp>
        <p:nvSpPr>
          <p:cNvPr id="260" name="Google Shape;260;p2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914400" y="2290447"/>
            <a:ext cx="10363200" cy="250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if(!isset($_FILES['product_image']['error'])){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code to execute if no errors occur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i="1">
                <a:solidFill>
                  <a:schemeClr val="dk1"/>
                </a:solidFill>
              </a:rPr>
              <a:t>check filesize - always set limit of allowed upload filesize</a:t>
            </a: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Handling file uploads</a:t>
            </a:r>
            <a:endParaRPr/>
          </a:p>
        </p:txBody>
      </p:sp>
      <p:sp>
        <p:nvSpPr>
          <p:cNvPr id="268" name="Google Shape;268;p2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69" name="Google Shape;269;p28"/>
          <p:cNvSpPr txBox="1"/>
          <p:nvPr/>
        </p:nvSpPr>
        <p:spPr>
          <a:xfrm>
            <a:off x="914400" y="2290447"/>
            <a:ext cx="10363200" cy="2507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($_FILES['product_image']['size'] &gt; 1000000) {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//code to execute if file exceeds the allowed limit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i="1">
                <a:solidFill>
                  <a:schemeClr val="dk1"/>
                </a:solidFill>
              </a:rPr>
              <a:t>Check MIME Type - </a:t>
            </a:r>
            <a:r>
              <a:rPr lang="en-US" sz="2400" b="1" i="1">
                <a:solidFill>
                  <a:srgbClr val="CC0000"/>
                </a:solidFill>
              </a:rPr>
              <a:t>DO NOT TRUST $_FILES['product_image']['mime'] VALUE</a:t>
            </a:r>
            <a:endParaRPr sz="2400" b="1" i="1">
              <a:solidFill>
                <a:srgbClr val="CC0000"/>
              </a:solidFill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 i="1">
              <a:solidFill>
                <a:srgbClr val="CC0000"/>
              </a:solidFill>
            </a:endParaRPr>
          </a:p>
          <a:p>
            <a:pPr marL="13716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i="1">
                <a:solidFill>
                  <a:schemeClr val="dk1"/>
                </a:solidFill>
              </a:rPr>
              <a:t>make your own mime type validation solutions</a:t>
            </a:r>
            <a:endParaRPr sz="2400" i="1">
              <a:solidFill>
                <a:schemeClr val="dk1"/>
              </a:solidFill>
            </a:endParaRPr>
          </a:p>
          <a:p>
            <a:pPr marL="13716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i="1" u="sng">
                <a:solidFill>
                  <a:schemeClr val="hlink"/>
                </a:solidFill>
                <a:hlinkClick r:id="rId3"/>
              </a:rPr>
              <a:t>some useful examples here</a:t>
            </a: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  <p:sp>
        <p:nvSpPr>
          <p:cNvPr id="275" name="Google Shape;275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Handling file uploads</a:t>
            </a:r>
            <a:endParaRPr/>
          </a:p>
        </p:txBody>
      </p:sp>
      <p:sp>
        <p:nvSpPr>
          <p:cNvPr id="276" name="Google Shape;276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lang="en-US" sz="3600" i="1">
                <a:solidFill>
                  <a:schemeClr val="dk1"/>
                </a:solidFill>
              </a:rPr>
              <a:t>Avoid using $_FILES['product_image']['name'] as filename for saving the uploaded file on project`s server</a:t>
            </a:r>
            <a:endParaRPr sz="3600" i="1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lang="en-US" sz="3600" i="1">
                <a:solidFill>
                  <a:schemeClr val="dk1"/>
                </a:solidFill>
              </a:rPr>
              <a:t>DO NOT USE $_FILES['upfile']['name'] WITHOUT ANY VALIDATION !!</a:t>
            </a:r>
            <a:endParaRPr sz="3600" i="1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lang="en-US" sz="3600" i="1">
                <a:solidFill>
                  <a:schemeClr val="dk1"/>
                </a:solidFill>
              </a:rPr>
              <a:t>You should name the file uniquely.</a:t>
            </a:r>
            <a:endParaRPr sz="36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  <p:sp>
        <p:nvSpPr>
          <p:cNvPr id="282" name="Google Shape;282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Handling file uploads</a:t>
            </a:r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/>
        </p:nvSpPr>
        <p:spPr>
          <a:xfrm>
            <a:off x="4529550" y="1992225"/>
            <a:ext cx="3132900" cy="15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Securing file uploads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38893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the HTML</a:t>
            </a:r>
            <a:endParaRPr sz="2400"/>
          </a:p>
          <a:p>
            <a:pPr marL="446087" lvl="0" indent="-38893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$_FILES</a:t>
            </a:r>
            <a:endParaRPr sz="2400"/>
          </a:p>
          <a:p>
            <a:pPr marL="446087" lvl="0" indent="-38893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Saving uploaded file</a:t>
            </a:r>
            <a:endParaRPr sz="2400"/>
          </a:p>
          <a:p>
            <a:pPr marL="446087" lvl="0" indent="-38893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Handling file upload </a:t>
            </a:r>
            <a:endParaRPr sz="2400"/>
          </a:p>
          <a:p>
            <a:pPr marL="989981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- validating files through $_FILES elements</a:t>
            </a:r>
            <a:endParaRPr sz="2400"/>
          </a:p>
          <a:p>
            <a:pPr marL="989981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- using php functions</a:t>
            </a:r>
            <a:endParaRPr sz="2400"/>
          </a:p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5. Security </a:t>
            </a:r>
            <a:endParaRPr sz="2400"/>
          </a:p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6. Configuring file uploads</a:t>
            </a:r>
            <a:endParaRPr sz="240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body" idx="1"/>
          </p:nvPr>
        </p:nvSpPr>
        <p:spPr>
          <a:xfrm>
            <a:off x="186902" y="122447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000" i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What are the File Upload Risks?</a:t>
            </a:r>
            <a:endParaRPr sz="30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of them are</a:t>
            </a:r>
            <a:endParaRPr sz="30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3000"/>
              <a:buFont typeface="Arial"/>
              <a:buChar char="-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Attacking your infrastructure: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Overwriting an existing file 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Malicious content 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Very large file upload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Securing file uploads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How to Prevent File Upload Attacks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Only allow specific file types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Verify file types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Remove possible embedded threats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Set a maximum name length and maximum file size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Randomize uploaded file names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Store uploaded files outside web root folder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Use simple error messages</a:t>
            </a:r>
            <a:endParaRPr sz="300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Securing file uploads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/>
        </p:nvSpPr>
        <p:spPr>
          <a:xfrm>
            <a:off x="4529550" y="1666325"/>
            <a:ext cx="3132900" cy="20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configuring file 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uploads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uploads directives in php.ini</a:t>
            </a:r>
            <a:endParaRPr sz="30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file_uploads</a:t>
            </a:r>
            <a:endParaRPr/>
          </a:p>
          <a:p>
            <a:pPr marL="45691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upload_max_filesize</a:t>
            </a:r>
            <a:endParaRPr/>
          </a:p>
          <a:p>
            <a:pPr marL="45691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upload_tmp_dir</a:t>
            </a:r>
            <a:endParaRPr/>
          </a:p>
          <a:p>
            <a:pPr marL="45691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 </a:t>
            </a:r>
            <a:r>
              <a:rPr lang="en-US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post_max_size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max_input_time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-36166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Configuring file uploads </a:t>
            </a:r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39" name="Google Shape;339;p3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the HTML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8" name="Google Shape;168;p16"/>
          <p:cNvSpPr txBox="1"/>
          <p:nvPr/>
        </p:nvSpPr>
        <p:spPr>
          <a:xfrm>
            <a:off x="914400" y="1428002"/>
            <a:ext cx="10363200" cy="49692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&lt;form method="post" action="" </a:t>
            </a:r>
            <a:r>
              <a:rPr lang="en-US" sz="18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enctype="multipart/form-data"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	 &lt;div class="form-group"&gt;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		 &lt;label class="control-label"&gt;Enter product name&lt;/label&gt;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		 &lt;input type="text" name="unit_name" class="form-control"&gt;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	 &lt;/div&gt;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	 &lt;div class="form-group"&gt;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		 &lt;label for="product-image"&gt;Product image&lt;/label&gt;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		 &lt;input </a:t>
            </a: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type="file"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id="product-image" </a:t>
            </a:r>
            <a:r>
              <a:rPr lang="en-US" sz="1800" b="1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name="product_image"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	 &lt;/div&gt;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	 &lt;button type="submit" class="btn btn-default"&gt;Save&lt;/button&gt;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	 &lt;/form&gt;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18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$_FILES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$_FILES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$_FILES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a 'superglobal', or automatic global, variable.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simply means that it is available in all scopes throughout a script.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no need to do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$variable;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access it within functions or methods.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like $_POST, $_GET superglobals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$_FILES superglobal variable</a:t>
            </a:r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$_FILES</a:t>
            </a: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767975" y="1380575"/>
            <a:ext cx="10509600" cy="4820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form submission all the uploaded  files and their  specifics 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stored in $_FILES superglobal. 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look for them in $_POST superglobal!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$_FILES</a:t>
            </a:r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767975" y="1380575"/>
            <a:ext cx="10509600" cy="4820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form submission 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submitted data is saved in two superglobals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-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files data goes to </a:t>
            </a: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$_FILES superglobal. 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 of the data is in $_POST superglobal.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$_FILES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1"/>
          </p:nvPr>
        </p:nvSpPr>
        <p:spPr>
          <a:xfrm>
            <a:off x="2" y="13235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$_FILES splits file`s data in predefined elements with indexes -</a:t>
            </a:r>
            <a:endParaRPr>
              <a:solidFill>
                <a:schemeClr val="dk1"/>
              </a:solidFill>
            </a:endParaRPr>
          </a:p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6915" lvl="0" indent="-437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>
                <a:solidFill>
                  <a:schemeClr val="lt1"/>
                </a:solidFill>
              </a:rPr>
              <a:t>["name"]</a:t>
            </a:r>
            <a:r>
              <a:rPr lang="en-US" sz="3000">
                <a:solidFill>
                  <a:schemeClr val="dk1"/>
                </a:solidFill>
              </a:rPr>
              <a:t> - </a:t>
            </a:r>
            <a:r>
              <a:rPr lang="en-US" sz="3000" i="1">
                <a:solidFill>
                  <a:schemeClr val="dk1"/>
                </a:solidFill>
              </a:rPr>
              <a:t>filename</a:t>
            </a:r>
            <a:endParaRPr sz="3000" i="1">
              <a:solidFill>
                <a:schemeClr val="dk1"/>
              </a:solidFill>
            </a:endParaRPr>
          </a:p>
          <a:p>
            <a:pPr marL="456915" lvl="0" indent="-437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>
                <a:solidFill>
                  <a:schemeClr val="lt1"/>
                </a:solidFill>
              </a:rPr>
              <a:t>["type"]</a:t>
            </a:r>
            <a:r>
              <a:rPr lang="en-US" sz="3000">
                <a:solidFill>
                  <a:schemeClr val="dk1"/>
                </a:solidFill>
              </a:rPr>
              <a:t> - filetype</a:t>
            </a:r>
            <a:endParaRPr sz="3000">
              <a:solidFill>
                <a:schemeClr val="dk1"/>
              </a:solidFill>
            </a:endParaRPr>
          </a:p>
          <a:p>
            <a:pPr marL="456915" lvl="0" indent="-437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>
                <a:solidFill>
                  <a:schemeClr val="lt1"/>
                </a:solidFill>
              </a:rPr>
              <a:t>["tmp_name"] </a:t>
            </a:r>
            <a:r>
              <a:rPr lang="en-US" sz="3000">
                <a:solidFill>
                  <a:schemeClr val="dk1"/>
                </a:solidFill>
              </a:rPr>
              <a:t>- temprary name used to store file in the temporary file upload directory</a:t>
            </a:r>
            <a:endParaRPr sz="3000">
              <a:solidFill>
                <a:schemeClr val="dk1"/>
              </a:solidFill>
            </a:endParaRPr>
          </a:p>
          <a:p>
            <a:pPr marL="456915" lvl="0" indent="-437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>
                <a:solidFill>
                  <a:schemeClr val="lt1"/>
                </a:solidFill>
              </a:rPr>
              <a:t>["error"]</a:t>
            </a:r>
            <a:r>
              <a:rPr lang="en-US" sz="3000">
                <a:solidFill>
                  <a:schemeClr val="dk1"/>
                </a:solidFill>
              </a:rPr>
              <a:t> - index of error occured during upload</a:t>
            </a:r>
            <a:endParaRPr sz="3000">
              <a:solidFill>
                <a:schemeClr val="dk1"/>
              </a:solidFill>
            </a:endParaRPr>
          </a:p>
          <a:p>
            <a:pPr marL="456915" lvl="0" indent="-437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>
                <a:solidFill>
                  <a:schemeClr val="lt1"/>
                </a:solidFill>
              </a:rPr>
              <a:t>["size"]</a:t>
            </a:r>
            <a:r>
              <a:rPr lang="en-US" sz="3000">
                <a:solidFill>
                  <a:schemeClr val="dk1"/>
                </a:solidFill>
              </a:rPr>
              <a:t> - file size in bytes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see detailed info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921</Words>
  <Application>Microsoft Office PowerPoint</Application>
  <PresentationFormat>По избор</PresentationFormat>
  <Paragraphs>263</Paragraphs>
  <Slides>26</Slides>
  <Notes>26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26</vt:i4>
      </vt:variant>
    </vt:vector>
  </HeadingPairs>
  <TitlesOfParts>
    <vt:vector size="32" baseType="lpstr">
      <vt:lpstr>Arial</vt:lpstr>
      <vt:lpstr>Roboto</vt:lpstr>
      <vt:lpstr>Noto Sans Symbols</vt:lpstr>
      <vt:lpstr>Calibri</vt:lpstr>
      <vt:lpstr>Consolas</vt:lpstr>
      <vt:lpstr>1_SoftUni3_1</vt:lpstr>
      <vt:lpstr>php  uploading files  </vt:lpstr>
      <vt:lpstr>Table of Contents</vt:lpstr>
      <vt:lpstr>Презентация на PowerPoint</vt:lpstr>
      <vt:lpstr>the HTML</vt:lpstr>
      <vt:lpstr>Презентация на PowerPoint</vt:lpstr>
      <vt:lpstr>$_FILES superglobal variable</vt:lpstr>
      <vt:lpstr>$_FILES</vt:lpstr>
      <vt:lpstr>$_FILES</vt:lpstr>
      <vt:lpstr>$_FILES</vt:lpstr>
      <vt:lpstr>Презентация на PowerPoint</vt:lpstr>
      <vt:lpstr>Saving uploaded file</vt:lpstr>
      <vt:lpstr>Saving uploaded file</vt:lpstr>
      <vt:lpstr>Saving uploaded file</vt:lpstr>
      <vt:lpstr>Презентация на PowerPoint</vt:lpstr>
      <vt:lpstr>Handling file uploads</vt:lpstr>
      <vt:lpstr>Handling file uploads</vt:lpstr>
      <vt:lpstr>Handling file uploads</vt:lpstr>
      <vt:lpstr>Handling file uploads</vt:lpstr>
      <vt:lpstr>Презентация на PowerPoint</vt:lpstr>
      <vt:lpstr>Securing file uploads</vt:lpstr>
      <vt:lpstr>Securing file uploads</vt:lpstr>
      <vt:lpstr>Презентация на PowerPoint</vt:lpstr>
      <vt:lpstr>Configuring file uploads 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 uploading files  </dc:title>
  <dc:creator>Milena</dc:creator>
  <cp:lastModifiedBy>Ariel</cp:lastModifiedBy>
  <cp:revision>2</cp:revision>
  <dcterms:modified xsi:type="dcterms:W3CDTF">2020-04-05T11:52:49Z</dcterms:modified>
</cp:coreProperties>
</file>